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62" r:id="rId4"/>
    <p:sldId id="256" r:id="rId5"/>
    <p:sldId id="257" r:id="rId6"/>
    <p:sldId id="261" r:id="rId7"/>
    <p:sldId id="258" r:id="rId8"/>
    <p:sldId id="259" r:id="rId9"/>
    <p:sldId id="260"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314"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3486987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565902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2628910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1059949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836303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2774528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3755189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3153200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2695363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1411361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2276AA-04AA-4B3C-896F-D5F6FF20F07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2864294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276AA-04AA-4B3C-896F-D5F6FF20F079}" type="datetimeFigureOut">
              <a:rPr lang="en-US" smtClean="0"/>
              <a:pPr/>
              <a:t>10/24/2018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580423-90D2-49C0-A357-83E10E8A3CF9}" type="slidenum">
              <a:rPr lang="en-US" smtClean="0"/>
              <a:pPr/>
              <a:t>‹#›</a:t>
            </a:fld>
            <a:endParaRPr lang="en-US"/>
          </a:p>
        </p:txBody>
      </p:sp>
    </p:spTree>
    <p:extLst>
      <p:ext uri="{BB962C8B-B14F-4D97-AF65-F5344CB8AC3E}">
        <p14:creationId xmlns:p14="http://schemas.microsoft.com/office/powerpoint/2010/main" xmlns="" val="1507506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usconstitution.net/constmiss.html" TargetMode="External"/><Relationship Id="rId2" Type="http://schemas.openxmlformats.org/officeDocument/2006/relationships/hyperlink" Target="http://www.usconstitution.net/glossary.html"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States</a:t>
            </a:r>
            <a:endParaRPr lang="en-US" dirty="0"/>
          </a:p>
        </p:txBody>
      </p:sp>
      <p:sp>
        <p:nvSpPr>
          <p:cNvPr id="3" name="Content Placeholder 2"/>
          <p:cNvSpPr>
            <a:spLocks noGrp="1"/>
          </p:cNvSpPr>
          <p:nvPr>
            <p:ph idx="1"/>
          </p:nvPr>
        </p:nvSpPr>
        <p:spPr/>
        <p:txBody>
          <a:bodyPr/>
          <a:lstStyle/>
          <a:p>
            <a:r>
              <a:rPr lang="en-US" dirty="0" smtClean="0"/>
              <a:t>Are governing institutions that claim sovereignty within a specific territory.  Their claim to rule their population is exclusive, and domestically they are defined by a monopoly on the legitimate use of violence.</a:t>
            </a:r>
            <a:endParaRPr lang="en-US" dirty="0"/>
          </a:p>
        </p:txBody>
      </p:sp>
    </p:spTree>
    <p:extLst>
      <p:ext uri="{BB962C8B-B14F-4D97-AF65-F5344CB8AC3E}">
        <p14:creationId xmlns:p14="http://schemas.microsoft.com/office/powerpoint/2010/main" xmlns="" val="98125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Nations</a:t>
            </a:r>
            <a:endParaRPr lang="en-US" dirty="0"/>
          </a:p>
        </p:txBody>
      </p:sp>
      <p:sp>
        <p:nvSpPr>
          <p:cNvPr id="3" name="Content Placeholder 2"/>
          <p:cNvSpPr>
            <a:spLocks noGrp="1"/>
          </p:cNvSpPr>
          <p:nvPr>
            <p:ph idx="1"/>
          </p:nvPr>
        </p:nvSpPr>
        <p:spPr/>
        <p:txBody>
          <a:bodyPr/>
          <a:lstStyle/>
          <a:p>
            <a:r>
              <a:rPr lang="en-US" dirty="0" smtClean="0"/>
              <a:t>Nations are groups of people who identify themselves that way (as a people) and on that basis claim a right to self governance.  They are often, but not always, identified by a cultural trait such as language, religion, race or ethnicity.</a:t>
            </a:r>
            <a:endParaRPr lang="en-US" dirty="0"/>
          </a:p>
        </p:txBody>
      </p:sp>
    </p:spTree>
    <p:extLst>
      <p:ext uri="{BB962C8B-B14F-4D97-AF65-F5344CB8AC3E}">
        <p14:creationId xmlns:p14="http://schemas.microsoft.com/office/powerpoint/2010/main" xmlns="" val="3220911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and Nation in Iraq</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196166" y="1600200"/>
            <a:ext cx="4751667" cy="4525963"/>
          </a:xfrm>
        </p:spPr>
      </p:pic>
    </p:spTree>
    <p:extLst>
      <p:ext uri="{BB962C8B-B14F-4D97-AF65-F5344CB8AC3E}">
        <p14:creationId xmlns:p14="http://schemas.microsoft.com/office/powerpoint/2010/main" xmlns="" val="3918045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209800"/>
            <a:ext cx="7772400" cy="1390650"/>
          </a:xfrm>
        </p:spPr>
        <p:txBody>
          <a:bodyPr>
            <a:noAutofit/>
          </a:bodyPr>
          <a:lstStyle/>
          <a:p>
            <a:r>
              <a:rPr lang="en-US" sz="2000" b="1" dirty="0"/>
              <a:t>Jus soli:  “Territorial/political community”</a:t>
            </a:r>
            <a:r>
              <a:rPr lang="en-US" sz="2000" dirty="0"/>
              <a:t/>
            </a:r>
            <a:br>
              <a:rPr lang="en-US" sz="2000" dirty="0"/>
            </a:br>
            <a:r>
              <a:rPr lang="en-US" sz="2000" dirty="0"/>
              <a:t> </a:t>
            </a:r>
            <a:br>
              <a:rPr lang="en-US" sz="2000" dirty="0"/>
            </a:br>
            <a:r>
              <a:rPr lang="en-US" sz="2000" dirty="0"/>
              <a:t>	Nation is determined by who the citizens are (Quote from French Revolution:  </a:t>
            </a:r>
            <a:br>
              <a:rPr lang="en-US" sz="2000" dirty="0"/>
            </a:br>
            <a:r>
              <a:rPr lang="en-US" sz="2000" dirty="0"/>
              <a:t> </a:t>
            </a:r>
            <a:br>
              <a:rPr lang="en-US" sz="2000" dirty="0"/>
            </a:br>
            <a:r>
              <a:rPr lang="en-US" sz="2000" dirty="0"/>
              <a:t>	Second generation immigrants automatically get citizenship, so long as they are born on soil.</a:t>
            </a:r>
            <a:br>
              <a:rPr lang="en-US" sz="2000" dirty="0"/>
            </a:br>
            <a:r>
              <a:rPr lang="en-US" sz="2000" dirty="0"/>
              <a:t> </a:t>
            </a:r>
            <a:br>
              <a:rPr lang="en-US" sz="2000" dirty="0"/>
            </a:br>
            <a:r>
              <a:rPr lang="en-US" sz="2000" dirty="0"/>
              <a:t>	Belief in assimilation.	</a:t>
            </a:r>
            <a:br>
              <a:rPr lang="en-US" sz="2000" dirty="0"/>
            </a:br>
            <a:r>
              <a:rPr lang="en-US" sz="2000" dirty="0"/>
              <a:t> </a:t>
            </a:r>
            <a:br>
              <a:rPr lang="en-US" sz="2000" dirty="0"/>
            </a:br>
            <a:r>
              <a:rPr lang="en-US" sz="2000" dirty="0"/>
              <a:t>	Supports naturalization for resident immigrants (In France, residents are 4 times as likely to get citizenship as they are in Germany,  in the United States they are 10 times as likely, in Canada they are 20 times as likely)	</a:t>
            </a:r>
            <a:br>
              <a:rPr lang="en-US" sz="2000" dirty="0"/>
            </a:br>
            <a:r>
              <a:rPr lang="en-US" sz="2000" dirty="0"/>
              <a:t> </a:t>
            </a:r>
            <a:br>
              <a:rPr lang="en-US" sz="2000" dirty="0"/>
            </a:br>
            <a:r>
              <a:rPr lang="en-US" sz="2000" dirty="0"/>
              <a:t>	Nationhood/ citizenship are seen as primarily political commitment centers on the state.</a:t>
            </a:r>
            <a:br>
              <a:rPr lang="en-US" sz="2000" dirty="0"/>
            </a:br>
            <a:r>
              <a:rPr lang="en-US" sz="2000" dirty="0"/>
              <a:t> </a:t>
            </a:r>
            <a:br>
              <a:rPr lang="en-US" sz="2000" dirty="0"/>
            </a:br>
            <a:endParaRPr lang="en-US" sz="2000" dirty="0"/>
          </a:p>
        </p:txBody>
      </p:sp>
    </p:spTree>
    <p:extLst>
      <p:ext uri="{BB962C8B-B14F-4D97-AF65-F5344CB8AC3E}">
        <p14:creationId xmlns:p14="http://schemas.microsoft.com/office/powerpoint/2010/main" xmlns="" val="4130150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457200" y="1304600"/>
            <a:ext cx="7543708" cy="44012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Jus </a:t>
            </a:r>
            <a:r>
              <a:rPr kumimoji="0" lang="en-US"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sanguinis</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“Community of descent”</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Citizenship is determined by who is in the nation.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Children of members of the nation get citizenship regardless of where they are born.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(Comparison of Turkish immigrants to the German diaspora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 eastern Europe, Soviet Union).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2000" dirty="0">
                <a:latin typeface="Arial" pitchFamily="34" charset="0"/>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Skeptical of assimilation.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2000" dirty="0">
                <a:latin typeface="Arial" pitchFamily="34" charset="0"/>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Naturalization is very unusual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n-US" sz="2000" dirty="0">
                <a:latin typeface="Arial" pitchFamily="34" charset="0"/>
                <a:ea typeface="Times New Roman" pitchFamily="18"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Nationhood/citizenship is primarily ethno-cultural.</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NOTE:  Describe what constitutes “ethno-cultural”.</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404824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6200" y="2385538"/>
            <a:ext cx="8915082"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We the People of the United States, in Order to form a more perfect Union,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 establish Justice, insure </a:t>
            </a: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a:rPr>
              <a:t>domestic Tranquility</a:t>
            </a:r>
            <a:r>
              <a:rPr kumimoji="0" lang="en-US" sz="1800" b="0" i="0" u="none" strike="noStrike" cap="none" normalizeH="0" baseline="0" dirty="0" smtClean="0">
                <a:ln>
                  <a:noFill/>
                </a:ln>
                <a:solidFill>
                  <a:schemeClr val="tx1"/>
                </a:solidFill>
                <a:effectLst/>
                <a:latin typeface="Arial" pitchFamily="34" charset="0"/>
                <a:cs typeface="Arial" pitchFamily="34" charset="0"/>
              </a:rPr>
              <a:t>, provide for the common </a:t>
            </a:r>
            <a:r>
              <a:rPr kumimoji="0" lang="en-US" sz="1800" b="0" i="0" u="none" strike="noStrike" cap="none" normalizeH="0" baseline="0" dirty="0" err="1" smtClean="0">
                <a:ln>
                  <a:noFill/>
                </a:ln>
                <a:solidFill>
                  <a:schemeClr val="tx1"/>
                </a:solidFill>
                <a:effectLst/>
                <a:latin typeface="Arial" pitchFamily="34" charset="0"/>
                <a:cs typeface="Arial" pitchFamily="34" charset="0"/>
                <a:hlinkClick r:id="rId3"/>
              </a:rPr>
              <a:t>defence</a:t>
            </a:r>
            <a:r>
              <a:rPr kumimoji="0" lang="en-US" sz="18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promote the general </a:t>
            </a: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a:rPr>
              <a:t>Welfare</a:t>
            </a:r>
            <a:r>
              <a:rPr kumimoji="0" lang="en-US" sz="1800" b="0" i="0" u="none" strike="noStrike" cap="none" normalizeH="0" baseline="0" dirty="0" smtClean="0">
                <a:ln>
                  <a:noFill/>
                </a:ln>
                <a:solidFill>
                  <a:schemeClr val="tx1"/>
                </a:solidFill>
                <a:effectLst/>
                <a:latin typeface="Arial" pitchFamily="34" charset="0"/>
                <a:cs typeface="Arial" pitchFamily="34" charset="0"/>
              </a:rPr>
              <a:t>, and secure the Blessings of Liberty to ourselves and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our </a:t>
            </a: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a:rPr>
              <a:t>Posterity</a:t>
            </a:r>
            <a:r>
              <a:rPr kumimoji="0" lang="en-US" sz="1800" b="0" i="0" u="none" strike="noStrike" cap="none" normalizeH="0" baseline="0" dirty="0" smtClean="0">
                <a:ln>
                  <a:noFill/>
                </a:ln>
                <a:solidFill>
                  <a:schemeClr val="tx1"/>
                </a:solidFill>
                <a:effectLst/>
                <a:latin typeface="Arial" pitchFamily="34" charset="0"/>
                <a:cs typeface="Arial" pitchFamily="34" charset="0"/>
              </a:rPr>
              <a:t>, do </a:t>
            </a: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a:rPr>
              <a:t>ordain</a:t>
            </a:r>
            <a:r>
              <a:rPr kumimoji="0" lang="en-US" sz="1800" b="0" i="0" u="none" strike="noStrike" cap="none" normalizeH="0" baseline="0" dirty="0" smtClean="0">
                <a:ln>
                  <a:noFill/>
                </a:ln>
                <a:solidFill>
                  <a:schemeClr val="tx1"/>
                </a:solidFill>
                <a:effectLst/>
                <a:latin typeface="Arial" pitchFamily="34" charset="0"/>
                <a:cs typeface="Arial" pitchFamily="34" charset="0"/>
              </a:rPr>
              <a:t> and establish this Constitution for the United States of America.</a:t>
            </a:r>
          </a:p>
        </p:txBody>
      </p:sp>
      <p:sp>
        <p:nvSpPr>
          <p:cNvPr id="3" name="Rectangle 2"/>
          <p:cNvSpPr>
            <a:spLocks noChangeArrowheads="1"/>
          </p:cNvSpPr>
          <p:nvPr/>
        </p:nvSpPr>
        <p:spPr bwMode="auto">
          <a:xfrm>
            <a:off x="0" y="457200"/>
            <a:ext cx="9144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xmlns="" val="1884973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305342"/>
            <a:ext cx="4572000" cy="4247317"/>
          </a:xfrm>
          <a:prstGeom prst="rect">
            <a:avLst/>
          </a:prstGeom>
        </p:spPr>
        <p:txBody>
          <a:bodyPr>
            <a:spAutoFit/>
          </a:bodyPr>
          <a:lstStyle/>
          <a:p>
            <a:r>
              <a:rPr lang="en-US" b="1" dirty="0" smtClean="0">
                <a:effectLst/>
              </a:rPr>
              <a:t>THE PREAMBLE</a:t>
            </a:r>
            <a:r>
              <a:rPr lang="en-US" dirty="0" smtClean="0">
                <a:effectLst/>
              </a:rPr>
              <a:t> </a:t>
            </a:r>
          </a:p>
          <a:p>
            <a:r>
              <a:rPr lang="en-US" dirty="0" smtClean="0">
                <a:effectLst/>
              </a:rPr>
              <a:t>In the name of God, the most merciful, the most compassionate </a:t>
            </a:r>
          </a:p>
          <a:p>
            <a:r>
              <a:rPr lang="en-US" dirty="0" smtClean="0">
                <a:effectLst/>
              </a:rPr>
              <a:t>We have honored the sons of Adam. </a:t>
            </a:r>
          </a:p>
          <a:p>
            <a:r>
              <a:rPr lang="en-US" dirty="0" smtClean="0">
                <a:effectLst/>
              </a:rPr>
              <a:t>We are the people of the land between two rivers, the homeland of the apostles and prophets, abode of the virtuous imams, pioneers of civilization, crafters of writing and cradle of numeration. Upon our land the first law made by man was passed, the most ancient just pact for homelands policy was inscribed, and upon our soil, companions of the Prophet and saints prayed, philosophers and scientists theorized and writers and poets excelled. </a:t>
            </a:r>
            <a:endParaRPr lang="en-US" dirty="0">
              <a:effectLst/>
            </a:endParaRPr>
          </a:p>
        </p:txBody>
      </p:sp>
    </p:spTree>
    <p:extLst>
      <p:ext uri="{BB962C8B-B14F-4D97-AF65-F5344CB8AC3E}">
        <p14:creationId xmlns:p14="http://schemas.microsoft.com/office/powerpoint/2010/main" xmlns="" val="2718616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381000"/>
            <a:ext cx="7391400" cy="5909310"/>
          </a:xfrm>
          <a:prstGeom prst="rect">
            <a:avLst/>
          </a:prstGeom>
        </p:spPr>
        <p:txBody>
          <a:bodyPr wrap="square">
            <a:spAutoFit/>
          </a:bodyPr>
          <a:lstStyle/>
          <a:p>
            <a:r>
              <a:rPr lang="en-US" dirty="0" smtClean="0">
                <a:effectLst/>
              </a:rPr>
              <a:t>Acknowledging God's right over us, and in fulfillment of the call of our homeland and citizens, and in response to the call of our religious and national leaderships and the determination of our great (religious) authorities and of our leaders and reformers, and in the midst of an international support from our friends and those who love us, marched for the first time in our history toward the ballot boxes by the millions, men and women, young and old, on the thirtieth of January two thousand and five, invoking the pains of sectarian oppression sufferings inflicted by the autocratic clique and inspired by the tragedies of Iraq's martyrs, Shiite and Sunni, Arabs and Kurds and Turkmen and from all the other components of the people and recollecting the darkness of the ravage of the holy cities and the South in the </a:t>
            </a:r>
            <a:r>
              <a:rPr lang="en-US" dirty="0" err="1" smtClean="0">
                <a:effectLst/>
              </a:rPr>
              <a:t>Sha'abaniyya</a:t>
            </a:r>
            <a:r>
              <a:rPr lang="en-US" dirty="0" smtClean="0">
                <a:effectLst/>
              </a:rPr>
              <a:t> uprising and burnt by the flames of grief of the mass graves, the marshes, Al-</a:t>
            </a:r>
            <a:r>
              <a:rPr lang="en-US" dirty="0" err="1" smtClean="0">
                <a:effectLst/>
              </a:rPr>
              <a:t>Dujail</a:t>
            </a:r>
            <a:r>
              <a:rPr lang="en-US" dirty="0" smtClean="0">
                <a:effectLst/>
              </a:rPr>
              <a:t> and others and articulating the sufferings of racial oppression in the massacres of </a:t>
            </a:r>
            <a:r>
              <a:rPr lang="en-US" dirty="0" err="1" smtClean="0">
                <a:effectLst/>
              </a:rPr>
              <a:t>Halabcha</a:t>
            </a:r>
            <a:r>
              <a:rPr lang="en-US" dirty="0" smtClean="0">
                <a:effectLst/>
              </a:rPr>
              <a:t>, </a:t>
            </a:r>
            <a:r>
              <a:rPr lang="en-US" dirty="0" err="1" smtClean="0">
                <a:effectLst/>
              </a:rPr>
              <a:t>Barzan</a:t>
            </a:r>
            <a:r>
              <a:rPr lang="en-US" dirty="0" smtClean="0">
                <a:effectLst/>
              </a:rPr>
              <a:t>, </a:t>
            </a:r>
            <a:r>
              <a:rPr lang="en-US" dirty="0" err="1" smtClean="0">
                <a:effectLst/>
              </a:rPr>
              <a:t>Anfal</a:t>
            </a:r>
            <a:r>
              <a:rPr lang="en-US" dirty="0" smtClean="0">
                <a:effectLst/>
              </a:rPr>
              <a:t> and the </a:t>
            </a:r>
            <a:r>
              <a:rPr lang="en-US" dirty="0" err="1" smtClean="0">
                <a:effectLst/>
              </a:rPr>
              <a:t>Fayli</a:t>
            </a:r>
            <a:r>
              <a:rPr lang="en-US" dirty="0" smtClean="0">
                <a:effectLst/>
              </a:rPr>
              <a:t> Kurds and inspired by the ordeals of the Turkmen in </a:t>
            </a:r>
            <a:r>
              <a:rPr lang="en-US" dirty="0" err="1" smtClean="0">
                <a:effectLst/>
              </a:rPr>
              <a:t>Basheer</a:t>
            </a:r>
            <a:r>
              <a:rPr lang="en-US" dirty="0" smtClean="0">
                <a:effectLst/>
              </a:rPr>
              <a:t> and as is the case in the remaining areas of Iraq where the people of the west suffered from the assassinations of their leaders, symbols and elderly and from the displacement of their skilled individuals and from the drying out of their cultural and intellectual wells, so we sought hand in hand and shoulder to shoulder to create our new Iraq, the Iraq of the future free from sectarianism, racism, locality complex, discrimination and exclusion. </a:t>
            </a:r>
            <a:endParaRPr lang="en-US" dirty="0">
              <a:effectLst/>
            </a:endParaRPr>
          </a:p>
        </p:txBody>
      </p:sp>
    </p:spTree>
    <p:extLst>
      <p:ext uri="{BB962C8B-B14F-4D97-AF65-F5344CB8AC3E}">
        <p14:creationId xmlns:p14="http://schemas.microsoft.com/office/powerpoint/2010/main" xmlns="" val="3007514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166843"/>
            <a:ext cx="4572000" cy="4524315"/>
          </a:xfrm>
          <a:prstGeom prst="rect">
            <a:avLst/>
          </a:prstGeom>
        </p:spPr>
        <p:txBody>
          <a:bodyPr>
            <a:spAutoFit/>
          </a:bodyPr>
          <a:lstStyle/>
          <a:p>
            <a:r>
              <a:rPr lang="en-US" dirty="0" smtClean="0">
                <a:effectLst/>
              </a:rPr>
              <a:t>Article 2: </a:t>
            </a:r>
          </a:p>
          <a:p>
            <a:r>
              <a:rPr lang="en-US" dirty="0" smtClean="0">
                <a:effectLst/>
              </a:rPr>
              <a:t>First: Islam is the official religion of the State and it is a fundamental source of legislation: </a:t>
            </a:r>
          </a:p>
          <a:p>
            <a:r>
              <a:rPr lang="en-US" dirty="0" smtClean="0">
                <a:effectLst/>
              </a:rPr>
              <a:t>A. No law that contradicts the established provisions of Islam may be established. </a:t>
            </a:r>
          </a:p>
          <a:p>
            <a:r>
              <a:rPr lang="en-US" dirty="0" smtClean="0">
                <a:effectLst/>
              </a:rPr>
              <a:t>B. No law that contradicts the principles of democracy may be established. </a:t>
            </a:r>
          </a:p>
          <a:p>
            <a:r>
              <a:rPr lang="en-US" dirty="0" smtClean="0">
                <a:effectLst/>
              </a:rPr>
              <a:t>C. No law that contradicts the rights and basic freedoms stipulated in this constitution may be established. </a:t>
            </a:r>
          </a:p>
          <a:p>
            <a:r>
              <a:rPr lang="en-US" dirty="0" smtClean="0">
                <a:effectLst/>
              </a:rPr>
              <a:t>Second: This Constitution guarantees the Islamic identity of the majority of the Iraqi people and guarantees the full religious rights of all individuals to freedom of religious belief and practice such as Christians, </a:t>
            </a:r>
            <a:r>
              <a:rPr lang="en-US" dirty="0" err="1" smtClean="0">
                <a:effectLst/>
              </a:rPr>
              <a:t>Yazedis</a:t>
            </a:r>
            <a:r>
              <a:rPr lang="en-US" dirty="0" smtClean="0">
                <a:effectLst/>
              </a:rPr>
              <a:t>, and </a:t>
            </a:r>
            <a:r>
              <a:rPr lang="en-US" dirty="0" err="1" smtClean="0">
                <a:effectLst/>
              </a:rPr>
              <a:t>Mandi</a:t>
            </a:r>
            <a:r>
              <a:rPr lang="en-US" dirty="0" smtClean="0">
                <a:effectLst/>
              </a:rPr>
              <a:t> </a:t>
            </a:r>
            <a:r>
              <a:rPr lang="en-US" dirty="0" err="1" smtClean="0">
                <a:effectLst/>
              </a:rPr>
              <a:t>Sabeans</a:t>
            </a:r>
            <a:r>
              <a:rPr lang="en-US" dirty="0" smtClean="0">
                <a:effectLst/>
              </a:rPr>
              <a:t>. </a:t>
            </a:r>
            <a:endParaRPr lang="en-US" dirty="0">
              <a:effectLst/>
            </a:endParaRPr>
          </a:p>
        </p:txBody>
      </p:sp>
    </p:spTree>
    <p:extLst>
      <p:ext uri="{BB962C8B-B14F-4D97-AF65-F5344CB8AC3E}">
        <p14:creationId xmlns:p14="http://schemas.microsoft.com/office/powerpoint/2010/main" xmlns="" val="869367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12835" y="0"/>
            <a:ext cx="8318329" cy="6858000"/>
          </a:xfrm>
          <a:prstGeom prst="rect">
            <a:avLst/>
          </a:prstGeom>
        </p:spPr>
      </p:pic>
    </p:spTree>
    <p:extLst>
      <p:ext uri="{BB962C8B-B14F-4D97-AF65-F5344CB8AC3E}">
        <p14:creationId xmlns:p14="http://schemas.microsoft.com/office/powerpoint/2010/main" xmlns="" val="410500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Markets</a:t>
            </a:r>
            <a:endParaRPr lang="en-US" dirty="0"/>
          </a:p>
        </p:txBody>
      </p:sp>
      <p:sp>
        <p:nvSpPr>
          <p:cNvPr id="3" name="Content Placeholder 2"/>
          <p:cNvSpPr>
            <a:spLocks noGrp="1"/>
          </p:cNvSpPr>
          <p:nvPr>
            <p:ph idx="1"/>
          </p:nvPr>
        </p:nvSpPr>
        <p:spPr/>
        <p:txBody>
          <a:bodyPr/>
          <a:lstStyle/>
          <a:p>
            <a:r>
              <a:rPr lang="en-US" dirty="0" smtClean="0"/>
              <a:t>“Coordinates activities not through governmental planning but through the mutual interactions of buyers and sellers [in the form of transactions]”</a:t>
            </a:r>
          </a:p>
          <a:p>
            <a:r>
              <a:rPr lang="en-US" dirty="0"/>
              <a:t> </a:t>
            </a:r>
            <a:r>
              <a:rPr lang="en-US" dirty="0" smtClean="0"/>
              <a:t>                                  -Charles </a:t>
            </a:r>
            <a:r>
              <a:rPr lang="en-US" dirty="0" err="1" smtClean="0"/>
              <a:t>Lindblom</a:t>
            </a:r>
            <a:endParaRPr lang="en-US" dirty="0"/>
          </a:p>
        </p:txBody>
      </p:sp>
    </p:spTree>
    <p:extLst>
      <p:ext uri="{BB962C8B-B14F-4D97-AF65-F5344CB8AC3E}">
        <p14:creationId xmlns:p14="http://schemas.microsoft.com/office/powerpoint/2010/main" xmlns="" val="3885965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cooperated to bring you your cup of coffee?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309018" y="1600200"/>
            <a:ext cx="4525963" cy="4525963"/>
          </a:xfrm>
        </p:spPr>
      </p:pic>
    </p:spTree>
    <p:extLst>
      <p:ext uri="{BB962C8B-B14F-4D97-AF65-F5344CB8AC3E}">
        <p14:creationId xmlns:p14="http://schemas.microsoft.com/office/powerpoint/2010/main" xmlns="" val="3490103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2.70 for a cup of coffee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0.70 cents for the coffee beans (growers, shippers, warehouses, retailers, roasters)</a:t>
            </a:r>
          </a:p>
          <a:p>
            <a:r>
              <a:rPr lang="en-US" dirty="0" smtClean="0"/>
              <a:t>0.10 for the cup, lid, napkins (paper to make it, factory that does make it, shipping)</a:t>
            </a:r>
          </a:p>
          <a:p>
            <a:r>
              <a:rPr lang="en-US" dirty="0" smtClean="0"/>
              <a:t>0.50 for the barista</a:t>
            </a:r>
          </a:p>
          <a:p>
            <a:r>
              <a:rPr lang="en-US" dirty="0" smtClean="0"/>
              <a:t>0.20 for the store</a:t>
            </a:r>
          </a:p>
          <a:p>
            <a:r>
              <a:rPr lang="en-US" dirty="0" smtClean="0"/>
              <a:t>Overhead costs in the store: utilities, managers, cleaners, advertising.</a:t>
            </a:r>
          </a:p>
          <a:p>
            <a:r>
              <a:rPr lang="en-US" dirty="0" smtClean="0"/>
              <a:t>Profit</a:t>
            </a:r>
          </a:p>
        </p:txBody>
      </p:sp>
    </p:spTree>
    <p:extLst>
      <p:ext uri="{BB962C8B-B14F-4D97-AF65-F5344CB8AC3E}">
        <p14:creationId xmlns:p14="http://schemas.microsoft.com/office/powerpoint/2010/main" xmlns="" val="1517894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What role does government play in maintaining this system of market exchanges?</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793705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Security, property rights</a:t>
            </a:r>
          </a:p>
          <a:p>
            <a:r>
              <a:rPr lang="en-US" dirty="0" smtClean="0"/>
              <a:t>Legal system to form a business</a:t>
            </a:r>
          </a:p>
          <a:p>
            <a:r>
              <a:rPr lang="en-US" dirty="0" smtClean="0"/>
              <a:t>Infrastructure (roads, utilities)</a:t>
            </a:r>
          </a:p>
          <a:p>
            <a:r>
              <a:rPr lang="en-US" dirty="0" smtClean="0"/>
              <a:t>Foreign relations (Coffee is probably imported)</a:t>
            </a:r>
          </a:p>
          <a:p>
            <a:r>
              <a:rPr lang="en-US" smtClean="0"/>
              <a:t>Currency</a:t>
            </a:r>
            <a:endParaRPr lang="en-US" dirty="0"/>
          </a:p>
        </p:txBody>
      </p:sp>
    </p:spTree>
    <p:extLst>
      <p:ext uri="{BB962C8B-B14F-4D97-AF65-F5344CB8AC3E}">
        <p14:creationId xmlns:p14="http://schemas.microsoft.com/office/powerpoint/2010/main" xmlns="" val="26051426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813</Words>
  <Application>Microsoft Office PowerPoint</Application>
  <PresentationFormat>عرض على الشاشة (3:4)‏</PresentationFormat>
  <Paragraphs>51</Paragraphs>
  <Slides>15</Slides>
  <Notes>0</Notes>
  <HiddenSlides>0</HiddenSlides>
  <MMClips>0</MMClips>
  <ScaleCrop>false</ScaleCrop>
  <HeadingPairs>
    <vt:vector size="4" baseType="variant">
      <vt:variant>
        <vt:lpstr>سمة</vt:lpstr>
      </vt:variant>
      <vt:variant>
        <vt:i4>1</vt:i4>
      </vt:variant>
      <vt:variant>
        <vt:lpstr>عناوين الشرائح</vt:lpstr>
      </vt:variant>
      <vt:variant>
        <vt:i4>15</vt:i4>
      </vt:variant>
    </vt:vector>
  </HeadingPairs>
  <TitlesOfParts>
    <vt:vector size="16" baseType="lpstr">
      <vt:lpstr>Office Theme</vt:lpstr>
      <vt:lpstr>States</vt:lpstr>
      <vt:lpstr>Nations</vt:lpstr>
      <vt:lpstr>State and Nation in Iraq</vt:lpstr>
      <vt:lpstr>Jus soli:  “Territorial/political community”    Nation is determined by who the citizens are (Quote from French Revolution:      Second generation immigrants automatically get citizenship, so long as they are born on soil.    Belief in assimilation.     Supports naturalization for resident immigrants (In France, residents are 4 times as likely to get citizenship as they are in Germany,  in the United States they are 10 times as likely, in Canada they are 20 times as likely)     Nationhood/ citizenship are seen as primarily political commitment centers on the state.   </vt:lpstr>
      <vt:lpstr>الشريحة 5</vt:lpstr>
      <vt:lpstr>الشريحة 6</vt:lpstr>
      <vt:lpstr>الشريحة 7</vt:lpstr>
      <vt:lpstr>الشريحة 8</vt:lpstr>
      <vt:lpstr>الشريحة 9</vt:lpstr>
      <vt:lpstr>الشريحة 10</vt:lpstr>
      <vt:lpstr>Markets</vt:lpstr>
      <vt:lpstr>Who cooperated to bring you your cup of coffee?</vt:lpstr>
      <vt:lpstr>2.70 for a cup of coffee</vt:lpstr>
      <vt:lpstr>What role does government play in maintaining this system of market exchanges?</vt:lpstr>
      <vt:lpstr>الشريحة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 soli:  “Territorial/political community”    Nation is determined by who the citizens are (Quote from French Revolution:      Second generation immigrants automatically get citizenship, so long as they are born on soil.    Belief in assimilation.     Supports naturalization for resident immigrants (In France, residents are 4 times as likely to get citizenship as they are in Germany,  in the United States they are 10 times as likely, in Canada they are 20 times as likely)     Nationhood/ citizenship are seen as primarily political commitment centers on the state.</dc:title>
  <dc:creator>Windows User</dc:creator>
  <cp:lastModifiedBy>sasa</cp:lastModifiedBy>
  <cp:revision>7</cp:revision>
  <dcterms:created xsi:type="dcterms:W3CDTF">2011-04-11T18:34:41Z</dcterms:created>
  <dcterms:modified xsi:type="dcterms:W3CDTF">2018-10-25T02:46:26Z</dcterms:modified>
</cp:coreProperties>
</file>